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6" r:id="rId12"/>
    <p:sldId id="265" r:id="rId13"/>
    <p:sldId id="276" r:id="rId14"/>
    <p:sldId id="303" r:id="rId15"/>
    <p:sldId id="29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7" r:id="rId34"/>
    <p:sldId id="294" r:id="rId35"/>
    <p:sldId id="296" r:id="rId36"/>
    <p:sldId id="319" r:id="rId37"/>
    <p:sldId id="318" r:id="rId38"/>
    <p:sldId id="321" r:id="rId39"/>
    <p:sldId id="323" r:id="rId40"/>
    <p:sldId id="322" r:id="rId41"/>
    <p:sldId id="324" r:id="rId42"/>
    <p:sldId id="288" r:id="rId43"/>
    <p:sldId id="289" r:id="rId44"/>
    <p:sldId id="320" r:id="rId45"/>
    <p:sldId id="274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97" autoAdjust="0"/>
    <p:restoredTop sz="85169"/>
  </p:normalViewPr>
  <p:slideViewPr>
    <p:cSldViewPr snapToGrid="0" snapToObjects="1">
      <p:cViewPr varScale="1">
        <p:scale>
          <a:sx n="54" d="100"/>
          <a:sy n="54" d="100"/>
        </p:scale>
        <p:origin x="68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Christopher Eberhart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12/02/2022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Combined the data from the SpaceX API call data and what was scrapped from the Falcon 9 Wikipedia page.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number of launches at each site along with destination orbital region.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wrangling also created a binary outcome of the launch if success or failed.</a:t>
            </a:r>
          </a:p>
          <a:p>
            <a:r>
              <a:rPr lang="en-US" dirty="0"/>
              <a:t>https://github.com/SineOverdirve/CapstoneProject/blob/17c14a6722b62db1d53ddfd799dcce63d0703c4f/Capstone%20Project%20Data%20Wrangling.ipynb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Utilized a scatter plot of payload vs launch site to find the better location along with a bar chart of the success rate by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https://github.com/SineOverdirve/CapstoneProject/blob/3a87b5d4e73ef8cba4244ee6a5c5f4b0628fc780/EDA%20with%20Visualization%20Lab.ipynb</a:t>
            </a:r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6F4B2-CC99-76DC-8A5C-CA1C69AB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182" y="2625303"/>
            <a:ext cx="4828433" cy="2662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D6473-E7B0-18AB-C2BC-1A8125F9C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93" y="2603190"/>
            <a:ext cx="2982593" cy="27065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4"/>
            <a:ext cx="9745589" cy="47275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Loaded the SpaceX dataset into a PostgreSQL database and confirmed data loaded correctly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Applied EDA utilizing SQL to gain insight through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unique launch site names and identifiers.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payload mass carried by each Falcon 9 launch.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average payload mass carried by the Falcon 9 booster.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total count of successful and failure missions.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failed landing outcomes in drone ship, their booster version and launch site names.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/>
              <a:t>https://github.com/SineOverdirve/CapstoneProject/blob/3a87b5d4e73ef8cba4244ee6a5c5f4b0628fc780/Capstone%20EDA%20w_SQL.ipynb</a:t>
            </a:r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Utilizing the Folium library, all launch sites are marked with a marker, circle, and text. Additionally, each site shows the number of launches with a marker along with green for successful and red for failure.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objects were added to provide us with a quick visual representation of what sites were used more often along with which had more successful uses of the Falcon 9 booster.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https://github.com/SineOverdirve/CapstoneProject/blob/3a87b5d4e73ef8cba4244ee6a5c5f4b0628fc780/Launch%20Site%20Location%20Lab.ipynb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the use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library, interactive charts were able to be examined to look for trends.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using a scatter plot of the payload vs the Falcon 9 booster version, we gain insight into what version is showing the most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Utilizing a pie chart of the launch locations and number of successful missions, we can visually see which sites provide the best probability of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https://github.com/SineOverdirve/CapstoneProject/blob/3a87b5d4e73ef8cba4244ee6a5c5f4b0628fc780/spacex_dash_app.py</a:t>
            </a:r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pandas, and scikit learn libraries to be able to ETL the data and run against various ML algorithms.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spinning the data and pushing it through the various classification models, we were able to determine that the decision tree provided the most accurate predictor.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https://github.com/SineOverdirve/CapstoneProject/blob/3a87b5d4e73ef8cba4244ee6a5c5f4b0628fc780/SpaceX_Machine%20Learning%20Prediction_Part_5.ipynb</a:t>
            </a:r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626919"/>
            <a:ext cx="10444486" cy="266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predictor gave us an accuracy against the test data of 87.5%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ABD95-3887-9220-64DE-EC74C401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99" y="2056167"/>
            <a:ext cx="10230376" cy="5143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a scatter plot visualization, we were able to determine that LC-39A at Kennedy Space Center provided the highest probability of success.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B3F94-FA0D-C890-8C56-07E80758B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35" y="1420005"/>
            <a:ext cx="5285937" cy="46055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347586" cy="2074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Utilizing a scatter plot visualization, we were able to see that heavier payloads led to a high chance of success at each site.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BF7CF-CB92-E26A-243D-485581355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" y="3070605"/>
            <a:ext cx="11666290" cy="17976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bar chart visualization, we can see that ES-L1, GEO, HEO, SSO, and VLEO have the higher probability of success.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3046F7-9603-5B2C-1785-2F5A092D5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41" y="1543650"/>
            <a:ext cx="6580559" cy="34392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9799028" cy="18966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scatter plot visualization of the orbit type vs the iteration of attempts, we can see a strong correlation of the GTO orbit leading to more successes.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DA974-E831-7DC7-72AD-DD099E87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3" y="4061444"/>
            <a:ext cx="10306927" cy="26255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0274041" cy="12083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the use of a scatter plot of payloads vs orbit, there is a greater chance of success using the LEO and ISS orbits.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71260-2004-4CAD-049D-CFFA80FA7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4" y="2942112"/>
            <a:ext cx="10987896" cy="25350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4443257" cy="43059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line plot, we can see that the success rate has increased quite rapidly from 2013 to 2017 and has held nearly steady at 80%.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1686A4-CD21-2783-C1BA-D7537396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716" y="2069757"/>
            <a:ext cx="6303910" cy="36025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1669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Attached is a screenshot of the query used to compile the unique launch sites utilized by SpaceX for the Falcon 9 booster.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81745-ACE9-6563-F1D5-FBB78C383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01" y="2760206"/>
            <a:ext cx="6779686" cy="38853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344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sites’ names start with `KSC`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970EC-2F6F-28A6-38F2-2C7637EE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19" y="2945081"/>
            <a:ext cx="11396061" cy="34821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463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416F8-E831-5FCB-AC54-78AA9BF3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3" y="3026931"/>
            <a:ext cx="11286096" cy="24832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007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7591C-AECF-D512-AE66-FE1E2F27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78891"/>
            <a:ext cx="10915528" cy="2175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7869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screenshot of the query shows that the first successful landing of a booster to the ground was on December 22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2015.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E81BC-5258-B0C0-D5FC-AA87C121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05" y="2612571"/>
            <a:ext cx="9745589" cy="417668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094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a Select query with a between in the where clause, we are able to find all the drone ship landings that were successful that carried payloads between 4000 to 6000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89297-BE71-832D-3381-28A2A0008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7" y="3998472"/>
            <a:ext cx="4492682" cy="1096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07DCD-51C7-D75E-C8F5-4A5AE9CB2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91" y="5177643"/>
            <a:ext cx="3683261" cy="1327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21A2847-4857-AC1D-ABE2-80B7E456823F}"/>
              </a:ext>
            </a:extLst>
          </p:cNvPr>
          <p:cNvSpPr txBox="1">
            <a:spLocks/>
          </p:cNvSpPr>
          <p:nvPr/>
        </p:nvSpPr>
        <p:spPr>
          <a:xfrm>
            <a:off x="770011" y="1502559"/>
            <a:ext cx="10687961" cy="48167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Web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loaded into a relation database to utilize SQL commands to cleanup and normalize the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Utilized data visualization of static and interactive charts to approach correlations.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Initiated machine learning algorithms to verify hypothesis from visualizations.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results were striking in that heavier payloads from the Kennedy Space Center LC-39A launch site would yield the most success for the Falcon 9 booster.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177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a count with a group by, we are able to count the number of missions that resulted in a success or failure. This approach was used instead of wild card on “fail” or “success” to show the breakdown of each category.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B98F0-4248-836C-011C-C0A1A9D9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47" y="3143347"/>
            <a:ext cx="10621418" cy="34830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564385"/>
            <a:ext cx="1888178" cy="48628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attached screenshot shows all boosters that launched at max capacity.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FD3BA-9250-DCFA-43DF-11D5E90E5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26" y="1543810"/>
            <a:ext cx="10204974" cy="488340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4163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attaches screenshot shows the records by month names that resulted in successful landing outcomes in the year 2017.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804A5-D0AC-CED4-68E6-78828E0F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86" y="3241964"/>
            <a:ext cx="10249427" cy="33593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40446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attached screenshot shows the query and count of successful landing outcomes between the date 2010-06-04 and 2017-03-20 in descending order.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506A3-4F7C-7B96-F578-41A461FF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1" y="3230088"/>
            <a:ext cx="10293879" cy="224166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displayed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B631EE-FB86-5004-1613-7979948E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22289"/>
            <a:ext cx="9812264" cy="538759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Markers with Success Icons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0C842-75C0-7B79-F62C-377C9BB6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811" y="1305027"/>
            <a:ext cx="2582161" cy="1965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F9C624-6E5B-6116-0562-2C843A5AE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748" y="1309041"/>
            <a:ext cx="2577063" cy="1782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6813E7-7580-9592-A29F-FAF4BD26D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708" y="3270430"/>
            <a:ext cx="2216264" cy="149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2C52A-BB49-8756-C7DB-F53634464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858" y="4770122"/>
            <a:ext cx="1936850" cy="1790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363CCD-B799-4897-058F-27A7B289C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012" y="3587571"/>
            <a:ext cx="1463696" cy="11663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625ECC-4542-D86C-2BEF-E17C931CE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09" y="1305027"/>
            <a:ext cx="5416141" cy="53213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Showing Distances to Major land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0C891-12D6-477F-1F01-9D68A4FE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949" y="1355683"/>
            <a:ext cx="6242371" cy="1708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0BA97-95F8-0530-4F10-FB93E60F0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7" y="3571089"/>
            <a:ext cx="6274369" cy="2027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A5B9DF-9D3C-7253-AAB7-00D2AE410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91" y="1308056"/>
            <a:ext cx="3029106" cy="3511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2E2A3-8843-7E93-B715-2C395FB99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117" y="1308055"/>
            <a:ext cx="1416484" cy="42906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FC5778-B856-9AFD-8324-FB5E15B66773}"/>
              </a:ext>
            </a:extLst>
          </p:cNvPr>
          <p:cNvSpPr txBox="1"/>
          <p:nvPr/>
        </p:nvSpPr>
        <p:spPr>
          <a:xfrm>
            <a:off x="699991" y="4400220"/>
            <a:ext cx="165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rail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8D939-7935-14D1-9A78-62410A05FBCD}"/>
              </a:ext>
            </a:extLst>
          </p:cNvPr>
          <p:cNvSpPr txBox="1"/>
          <p:nvPr/>
        </p:nvSpPr>
        <p:spPr>
          <a:xfrm>
            <a:off x="3830147" y="2961111"/>
            <a:ext cx="15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Nearest major road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65CD5-A80F-9A4E-328D-D29418F40732}"/>
              </a:ext>
            </a:extLst>
          </p:cNvPr>
          <p:cNvSpPr txBox="1"/>
          <p:nvPr/>
        </p:nvSpPr>
        <p:spPr>
          <a:xfrm>
            <a:off x="7487747" y="1607522"/>
            <a:ext cx="202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Nearest coast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68DB8-84E0-2741-4F5C-AF5D39BFA033}"/>
              </a:ext>
            </a:extLst>
          </p:cNvPr>
          <p:cNvSpPr txBox="1"/>
          <p:nvPr/>
        </p:nvSpPr>
        <p:spPr>
          <a:xfrm>
            <a:off x="6045258" y="4563363"/>
            <a:ext cx="2884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Nearest major population center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success percentage achieved by each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34976-7960-D5C2-7546-F8EF1E4C4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74648"/>
            <a:ext cx="10602839" cy="3142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C50E0-8928-F006-9F28-C6E55D7591FB}"/>
              </a:ext>
            </a:extLst>
          </p:cNvPr>
          <p:cNvSpPr txBox="1"/>
          <p:nvPr/>
        </p:nvSpPr>
        <p:spPr>
          <a:xfrm>
            <a:off x="7115176" y="3581399"/>
            <a:ext cx="417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pie chart we can see that KSC LC-39A has the best success rate.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828068" y="1454602"/>
            <a:ext cx="9042553" cy="3136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maximize the reduction in costs compared to competitors and ensure the success of a launch, it is imperative to examine the real-world success of data. By increasing the chances of success, SpaceX can provide the best value compared to its competitors.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were more likely to reenter and land successfully.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characteristics of a launch had a higher probability of success.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KSC LC-39A site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622F8-297D-76EB-C3DB-8703256BF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1066"/>
            <a:ext cx="10691576" cy="298138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rgbClr val="0B49CB"/>
                </a:solidFill>
                <a:latin typeface="Abadi" panose="020B0604020104020204" pitchFamily="34" charset="0"/>
                <a:ea typeface="+mj-ea"/>
                <a:cs typeface="+mj-cs"/>
              </a:rPr>
              <a:t>Scatter plot of Payload vs Launch Outcome for all sites, with different payload selected in the range slider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22CB5-F69A-A57C-0A37-1BE1F369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2481"/>
            <a:ext cx="7428897" cy="2721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3EF86-BB95-B978-3F1E-14863F04A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4013053"/>
            <a:ext cx="7428897" cy="27593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3356FB-4716-4012-BC00-75C18F2B7422}"/>
              </a:ext>
            </a:extLst>
          </p:cNvPr>
          <p:cNvSpPr txBox="1"/>
          <p:nvPr/>
        </p:nvSpPr>
        <p:spPr>
          <a:xfrm>
            <a:off x="8354667" y="3712185"/>
            <a:ext cx="274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that heavier payloads led to a higher success rate.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962811" cy="18486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a screenshot showing the various classification models along with their best score. We can see that the decision tree method led to the most accurate results.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04F22-6931-3F53-DFD8-6B036AED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1" y="4280801"/>
            <a:ext cx="11252778" cy="21464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1677390"/>
            <a:ext cx="500139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Attached is the confusion matrix for the decision tree classification model using the best parameters.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AC8B76-525C-5B87-2BFE-7C99A73CD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7390"/>
            <a:ext cx="5428483" cy="39266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conclusion the following can be gleaned from the data: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is LC-39A at Kennedy space center.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 target orbit is ES-L1, GEO, HEO, SSO, or VLEO then the booster has a greater chance of reusability.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calculate the probability of success to 87.5% using the decision tree classification machine learning model.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Knowing this we will be able to adjust our pricing to remain competitive and profitable based on the input parameters.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through utilization of the web scraping API’s in Python through publicly available data.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Missing data points were dropped from the analysis in order to preserve real-world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Compared the outcome of various modeling to find the best predictor.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was through utilizing Python and its extensive libraries to scrape the web through built-in API into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 a web API call to SpaceX to collect the data needed to complete the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for API code is https://github.com/SineOverdirve/CapstoneProject/blob/07001f00bd848873744b6372b5f7c95b1c6d9200/jupyter-labs-spacex-data-collection-api.ipynb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117ED2-3818-E49B-3A31-786D747E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11" y="1499088"/>
            <a:ext cx="4861273" cy="45270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Utilizing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Python, scrapped data from Wikipedia on the Falcon 9.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https://github.com/SineOverdirve/CapstoneProject/blob/17c14a6722b62db1d53ddfd799dcce63d0703c4f/jupyter-labs-webscraping.ipynb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B3028-163E-B535-C4C3-6E736FBC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447559"/>
            <a:ext cx="4655614" cy="47788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1655</Words>
  <Application>Microsoft Office PowerPoint</Application>
  <PresentationFormat>Widescreen</PresentationFormat>
  <Paragraphs>187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Eberhart, Christopher J</cp:lastModifiedBy>
  <cp:revision>250</cp:revision>
  <dcterms:created xsi:type="dcterms:W3CDTF">2021-04-29T18:58:00Z</dcterms:created>
  <dcterms:modified xsi:type="dcterms:W3CDTF">2022-12-10T18:45:16Z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